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328" r:id="rId5"/>
    <p:sldId id="260" r:id="rId6"/>
    <p:sldId id="387" r:id="rId7"/>
    <p:sldId id="326" r:id="rId8"/>
    <p:sldId id="263" r:id="rId9"/>
    <p:sldId id="264" r:id="rId10"/>
    <p:sldId id="265" r:id="rId11"/>
    <p:sldId id="332" r:id="rId12"/>
    <p:sldId id="267" r:id="rId13"/>
    <p:sldId id="333" r:id="rId14"/>
    <p:sldId id="269" r:id="rId15"/>
    <p:sldId id="334" r:id="rId16"/>
    <p:sldId id="327" r:id="rId17"/>
    <p:sldId id="272" r:id="rId18"/>
    <p:sldId id="273" r:id="rId19"/>
    <p:sldId id="336" r:id="rId20"/>
    <p:sldId id="379" r:id="rId21"/>
    <p:sldId id="380" r:id="rId22"/>
    <p:sldId id="335" r:id="rId23"/>
    <p:sldId id="281" r:id="rId24"/>
    <p:sldId id="282" r:id="rId25"/>
    <p:sldId id="337" r:id="rId26"/>
    <p:sldId id="382" r:id="rId27"/>
    <p:sldId id="285" r:id="rId28"/>
    <p:sldId id="340" r:id="rId29"/>
    <p:sldId id="342" r:id="rId30"/>
    <p:sldId id="288" r:id="rId31"/>
    <p:sldId id="341" r:id="rId32"/>
    <p:sldId id="343" r:id="rId33"/>
    <p:sldId id="291" r:id="rId34"/>
    <p:sldId id="339" r:id="rId35"/>
    <p:sldId id="344" r:id="rId36"/>
    <p:sldId id="294" r:id="rId37"/>
    <p:sldId id="349" r:id="rId38"/>
    <p:sldId id="350" r:id="rId39"/>
    <p:sldId id="354" r:id="rId40"/>
    <p:sldId id="355" r:id="rId41"/>
    <p:sldId id="309" r:id="rId42"/>
    <p:sldId id="361" r:id="rId43"/>
    <p:sldId id="360" r:id="rId44"/>
    <p:sldId id="383" r:id="rId45"/>
    <p:sldId id="384" r:id="rId46"/>
    <p:sldId id="385" r:id="rId47"/>
    <p:sldId id="386" r:id="rId48"/>
  </p:sldIdLst>
  <p:sldSz cx="9144000" cy="5143500" type="screen16x9"/>
  <p:notesSz cx="7010400" cy="92964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575"/>
    <a:srgbClr val="124374"/>
    <a:srgbClr val="736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4660"/>
  </p:normalViewPr>
  <p:slideViewPr>
    <p:cSldViewPr>
      <p:cViewPr varScale="1">
        <p:scale>
          <a:sx n="92" d="100"/>
          <a:sy n="92" d="100"/>
        </p:scale>
        <p:origin x="69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873DE7-D096-4F5F-8E0A-7E0D78F4CDB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66D36E-0F8D-4E49-B953-B3EB1AFA0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970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6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2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31683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6228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7772401" cy="33051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9941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38600" cy="39433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394460" indent="-480060">
              <a:spcBef>
                <a:spcPts val="600"/>
              </a:spcBef>
              <a:defRPr sz="2800"/>
            </a:lvl3pPr>
            <a:lvl4pPr marL="1905000" indent="-533400">
              <a:spcBef>
                <a:spcPts val="600"/>
              </a:spcBef>
              <a:defRPr sz="2800"/>
            </a:lvl4pPr>
            <a:lvl5pPr marL="2362200" indent="-5334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9037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109712"/>
            <a:ext cx="4040188" cy="52144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4" y="0"/>
            <a:ext cx="3008316" cy="10763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9387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920238" indent="-548638">
              <a:spcBef>
                <a:spcPts val="700"/>
              </a:spcBef>
              <a:defRPr sz="3200"/>
            </a:lvl4pPr>
            <a:lvl5pPr marL="2377438" indent="-548638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2" cy="425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792288" y="4025505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9375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937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Untitled-2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4689347"/>
            <a:ext cx="9144000" cy="4541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6754D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16353" y="1047750"/>
            <a:ext cx="8229601" cy="366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358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1pPr>
      <a:lvl2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2pPr>
      <a:lvl3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3pPr>
      <a:lvl4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4pPr>
      <a:lvl5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5pPr>
      <a:lvl6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6pPr>
      <a:lvl7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7pPr>
      <a:lvl8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8pPr>
      <a:lvl9pPr algn="ctr" defTabSz="457200">
        <a:defRPr sz="2800">
          <a:solidFill>
            <a:srgbClr val="86754D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1pPr>
      <a:lvl2pPr marL="800100" indent="-342900" defTabSz="457200">
        <a:spcBef>
          <a:spcPts val="500"/>
        </a:spcBef>
        <a:buSzPct val="100000"/>
        <a:buFont typeface="Arial"/>
        <a:buChar char="–"/>
        <a:defRPr sz="2400">
          <a:latin typeface="Century Gothic"/>
          <a:ea typeface="Century Gothic"/>
          <a:cs typeface="Century Gothic"/>
          <a:sym typeface="Century Gothic"/>
        </a:defRPr>
      </a:lvl2pPr>
      <a:lvl3pPr marL="1371600" indent="-457200" defTabSz="457200">
        <a:spcBef>
          <a:spcPts val="500"/>
        </a:spcBef>
        <a:buSzPct val="100000"/>
        <a:buFont typeface="Arial"/>
        <a:buAutoNum type="alphaUcPeriod"/>
        <a:defRPr sz="2400">
          <a:latin typeface="Century Gothic"/>
          <a:ea typeface="Century Gothic"/>
          <a:cs typeface="Century Gothic"/>
          <a:sym typeface="Century Gothic"/>
        </a:defRPr>
      </a:lvl3pPr>
      <a:lvl4pPr marL="1885950" indent="-514350" defTabSz="457200">
        <a:spcBef>
          <a:spcPts val="500"/>
        </a:spcBef>
        <a:buSzPct val="100000"/>
        <a:buFont typeface="Arial"/>
        <a:buAutoNum type="arabicPeriod"/>
        <a:defRPr sz="2400">
          <a:latin typeface="Century Gothic"/>
          <a:ea typeface="Century Gothic"/>
          <a:cs typeface="Century Gothic"/>
          <a:sym typeface="Century Gothic"/>
        </a:defRPr>
      </a:lvl4pPr>
      <a:lvl5pPr marL="2416628" indent="-587828" defTabSz="457200">
        <a:spcBef>
          <a:spcPts val="500"/>
        </a:spcBef>
        <a:buSzPct val="100000"/>
        <a:buFont typeface="Arial"/>
        <a:buAutoNum type="alphaLcParenR"/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 defTabSz="4572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31683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3600" b="0" i="0" dirty="0" smtClean="0">
                <a:solidFill>
                  <a:srgbClr val="86754D"/>
                </a:solidFill>
                <a:ea typeface="SimSun" pitchFamily="18" charset="0"/>
              </a:rPr>
              <a:t>“眼部彩妆”讲座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0" y="205977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步骤3：上眼皮的眼影妆法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504824" y="1028700"/>
            <a:ext cx="7793333" cy="3943350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上眼皮眼影的目的</a:t>
            </a:r>
          </a:p>
          <a:p>
            <a:pPr lvl="1">
              <a:buSzTx/>
              <a:defRPr sz="1800"/>
            </a:pPr>
            <a:r>
              <a:rPr lang="zh-CN" sz="2000" b="0" i="1" dirty="0" smtClean="0">
                <a:solidFill>
                  <a:srgbClr val="000000"/>
                </a:solidFill>
                <a:ea typeface="SimSun" pitchFamily="18" charset="0"/>
              </a:rPr>
              <a:t>上眼皮是指覆盖眼球的眼睑范围。此步骤的眼影是为眼妆增添色泽。在典型的眼妆三步骤中，此时通常选用中间色眼影，含有微光或亮彩的眼影亦可选用。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图例</a:t>
            </a:r>
          </a:p>
        </p:txBody>
      </p:sp>
      <p:pic>
        <p:nvPicPr>
          <p:cNvPr id="89" name="image9.jpg" descr="imag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587375"/>
            <a:ext cx="2441183" cy="244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10.jpg" descr="wpid-screenshot_2013-10-12-11-28-07-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2377" y="587375"/>
            <a:ext cx="2212623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11.jpg" descr="MOBILE LID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587375"/>
            <a:ext cx="24384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/>
          <p:cNvSpPr/>
          <p:nvPr/>
        </p:nvSpPr>
        <p:spPr>
          <a:xfrm>
            <a:off x="1237736" y="2502415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17335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20383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24800" y="12763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1100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步骤4：眼褶的眼影妆法（随意选择）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216353" y="1047750"/>
            <a:ext cx="8318047" cy="3886200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500" b="0" i="1" dirty="0" smtClean="0">
                <a:solidFill>
                  <a:srgbClr val="000000"/>
                </a:solidFill>
                <a:ea typeface="SimSun" pitchFamily="18" charset="0"/>
              </a:rPr>
              <a:t>眼褶的眼影上妆目的</a:t>
            </a:r>
          </a:p>
          <a:p>
            <a:pPr lvl="1"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在眼褶处加深眼影色泽，可制造眼睛的立体、深邃感。通常使用较深的眼影颜色，刷在上眼皮外侧的眼角处，呈现 (&lt;)的形状，切记在深浅过渡的部位要均匀晕染。眼褶是指沿着眉骨至上眼皮的眼窝部位。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图例</a:t>
            </a:r>
          </a:p>
        </p:txBody>
      </p:sp>
      <p:pic>
        <p:nvPicPr>
          <p:cNvPr id="101" name="image12.jpg" descr="crea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679" y="1570615"/>
            <a:ext cx="3058321" cy="152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3.jpg" descr="crease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7601" y="414886"/>
            <a:ext cx="2602977" cy="2707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4.jpg" descr="crease 3.jpg"/>
          <p:cNvPicPr/>
          <p:nvPr/>
        </p:nvPicPr>
        <p:blipFill>
          <a:blip r:embed="rId4">
            <a:extLst/>
          </a:blip>
          <a:srcRect t="13467" b="92"/>
          <a:stretch>
            <a:fillRect/>
          </a:stretch>
        </p:blipFill>
        <p:spPr>
          <a:xfrm>
            <a:off x="6553200" y="361950"/>
            <a:ext cx="2132993" cy="276566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 11"/>
          <p:cNvSpPr/>
          <p:nvPr/>
        </p:nvSpPr>
        <p:spPr>
          <a:xfrm>
            <a:off x="1295400" y="22669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22669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15811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9200" y="14287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81800" y="12001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05800" y="23431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0959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步骤5：眉骨及内眼角的眼影妆法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87423" cy="3943350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眉骨眼影妆法的目的</a:t>
            </a:r>
          </a:p>
          <a:p>
            <a:pPr lvl="1"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在眉骨部位打光可使眉毛看起来更立体，眼睛更有神。可用最浅的眼影色（雾彩或珠光质地）均匀刷于眉骨下方至眼睛最上方的范围。也可轻点少许亮色眼影在内眼角泪沟处。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图例</a:t>
            </a:r>
          </a:p>
        </p:txBody>
      </p:sp>
      <p:pic>
        <p:nvPicPr>
          <p:cNvPr id="115" name="image15.jpg" descr="HIGHLIGH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438395"/>
            <a:ext cx="3048000" cy="260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16.jpg" descr="HIGHLIGHT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3991" y="438150"/>
            <a:ext cx="2602010" cy="2602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17.jpg" descr="HIGHLIGHT 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7191" y="438150"/>
            <a:ext cx="2602010" cy="260201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/>
          <p:cNvSpPr/>
          <p:nvPr/>
        </p:nvSpPr>
        <p:spPr>
          <a:xfrm>
            <a:off x="2743200" y="23431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400" y="8953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0600" y="18097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8953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05800" y="24955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3800" y="158115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93387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重点整理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以上步骤不是硬性规则，可作为初学眼妆的指南。勤加练习，即能熟能生巧。发挥想象力，尽情玩色！</a:t>
            </a:r>
          </a:p>
        </p:txBody>
      </p:sp>
      <p:sp>
        <p:nvSpPr>
          <p:cNvPr id="4" name="Shape 123"/>
          <p:cNvSpPr txBox="1">
            <a:spLocks/>
          </p:cNvSpPr>
          <p:nvPr/>
        </p:nvSpPr>
        <p:spPr>
          <a:xfrm>
            <a:off x="762000" y="594223"/>
            <a:ext cx="7772401" cy="144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457200" indent="-457200">
              <a:buClr>
                <a:srgbClr val="000000"/>
              </a:buClr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rgbClr val="73623C"/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73623C"/>
                </a:solidFill>
                <a:ea typeface="SimSun" pitchFamily="18" charset="0"/>
              </a:rPr>
              <a:t>眼影底霜打底</a:t>
            </a:r>
          </a:p>
          <a:p>
            <a:pPr marL="457200" indent="-457200">
              <a:buClr>
                <a:srgbClr val="000000"/>
              </a:buClr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73623C"/>
                </a:solidFill>
                <a:ea typeface="SimSun" pitchFamily="18" charset="0"/>
              </a:rPr>
              <a:t>渐层刷覆眼影</a:t>
            </a:r>
          </a:p>
          <a:p>
            <a:pPr marL="457200" indent="-457200">
              <a:buClr>
                <a:srgbClr val="000000"/>
              </a:buClr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73623C"/>
                </a:solidFill>
                <a:ea typeface="SimSun" pitchFamily="18" charset="0"/>
              </a:rPr>
              <a:t>上眼皮的眼影妆法</a:t>
            </a:r>
          </a:p>
          <a:p>
            <a:pPr marL="457200" indent="-457200">
              <a:buClr>
                <a:srgbClr val="000000"/>
              </a:buClr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73623C"/>
                </a:solidFill>
                <a:ea typeface="SimSun" pitchFamily="18" charset="0"/>
              </a:rPr>
              <a:t>眼褶的眼影妆法</a:t>
            </a:r>
          </a:p>
          <a:p>
            <a:pPr marL="457200" indent="-457200">
              <a:buClr>
                <a:srgbClr val="000000"/>
              </a:buClr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zh-CN" sz="1400" b="0" i="0" dirty="0" smtClean="0">
                <a:solidFill>
                  <a:srgbClr val="73623C"/>
                </a:solidFill>
                <a:ea typeface="SimSun" pitchFamily="18" charset="0"/>
              </a:rPr>
              <a:t>眉骨及内眼角的眼影妆法</a:t>
            </a:r>
          </a:p>
        </p:txBody>
      </p:sp>
    </p:spTree>
    <p:extLst>
      <p:ext uri="{BB962C8B-B14F-4D97-AF65-F5344CB8AC3E}">
        <p14:creationId xmlns:p14="http://schemas.microsoft.com/office/powerpoint/2010/main" val="302451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7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步骤6：眼线的画法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8458518" cy="3943350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眼线的目的 </a:t>
            </a:r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（维基百科）</a:t>
            </a:r>
          </a:p>
          <a:p>
            <a:pPr lvl="1">
              <a:buSzTx/>
              <a:defRPr sz="1800"/>
            </a:pPr>
            <a:r>
              <a:rPr lang="zh-CN" sz="2000" b="1" i="0" dirty="0" smtClean="0">
                <a:solidFill>
                  <a:srgbClr val="000000"/>
                </a:solidFill>
                <a:ea typeface="SimSun" pitchFamily="18" charset="0"/>
              </a:rPr>
              <a:t>眼线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可以沿着上眼睫毛根部与下眼睫毛根部描绘，也可画在内眼线上。眼线的主要</a:t>
            </a:r>
            <a:r>
              <a:rPr lang="zh-CN" sz="2000" b="1" i="0" dirty="0" smtClean="0">
                <a:solidFill>
                  <a:srgbClr val="000000"/>
                </a:solidFill>
                <a:ea typeface="SimSun" pitchFamily="18" charset="0"/>
              </a:rPr>
              <a:t>目的</a:t>
            </a: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是让睫毛看起来浓密丰盈，能使眼睛更有神采，甚至可改变眼睛形状及轮廓。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选择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23190"/>
            <a:ext cx="3072560" cy="3072560"/>
          </a:xfrm>
          <a:prstGeom prst="rect">
            <a:avLst/>
          </a:prstGeom>
        </p:spPr>
      </p:pic>
      <p:sp>
        <p:nvSpPr>
          <p:cNvPr id="13" name="Shape 135"/>
          <p:cNvSpPr/>
          <p:nvPr/>
        </p:nvSpPr>
        <p:spPr>
          <a:xfrm>
            <a:off x="10140696" y="1885950"/>
            <a:ext cx="163775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/>
            </a:pPr>
            <a:r>
              <a:rPr lang="zh-CN" sz="1600" b="1" i="0" dirty="0" smtClean="0">
                <a:solidFill>
                  <a:srgbClr val="73623C"/>
                </a:solidFill>
                <a:ea typeface="SimSun" pitchFamily="18" charset="0"/>
              </a:rPr>
              <a:t>Motives防水</a:t>
            </a:r>
          </a:p>
          <a:p>
            <a:pPr lvl="0">
              <a:defRPr b="0"/>
            </a:pPr>
            <a:r>
              <a:rPr lang="zh-CN" sz="1600" b="1" i="0" dirty="0" smtClean="0">
                <a:solidFill>
                  <a:srgbClr val="73623C"/>
                </a:solidFill>
                <a:ea typeface="SimSun" pitchFamily="18" charset="0"/>
              </a:rPr>
              <a:t>眼线笔</a:t>
            </a: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眼线笔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199" y="1480390"/>
            <a:ext cx="3609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Motives</a:t>
            </a:r>
            <a:r>
              <a:rPr lang="zh-CN" sz="2400" b="1" i="1" baseline="30000" dirty="0" smtClean="0">
                <a:solidFill>
                  <a:srgbClr val="73623C"/>
                </a:solidFill>
                <a:ea typeface="SimSun" pitchFamily="18" charset="0"/>
              </a:rPr>
              <a:t>® </a:t>
            </a: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Khol Eyeliner眼线笔</a:t>
            </a:r>
          </a:p>
          <a:p>
            <a:pPr marL="0" lvl="0" indent="0">
              <a:buSzTx/>
              <a:buNone/>
              <a:defRPr sz="1800"/>
            </a:pPr>
            <a:endParaRPr lang="en-US" sz="2400" b="1" i="1" dirty="0">
              <a:solidFill>
                <a:srgbClr val="73623C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2060249"/>
            <a:ext cx="175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SzTx/>
              <a:buNone/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</a:t>
            </a:r>
          </a:p>
          <a:p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€17.50 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2699590"/>
            <a:ext cx="41147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质感光滑细腻；易于描绘 </a:t>
            </a:r>
          </a:p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蕴含油分，可保持肌肤滋润，柔软光滑 </a:t>
            </a:r>
          </a:p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持久不脱妆 </a:t>
            </a:r>
          </a:p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低过敏性 </a:t>
            </a:r>
          </a:p>
        </p:txBody>
      </p:sp>
    </p:spTree>
    <p:extLst>
      <p:ext uri="{BB962C8B-B14F-4D97-AF65-F5344CB8AC3E}">
        <p14:creationId xmlns:p14="http://schemas.microsoft.com/office/powerpoint/2010/main" val="1348384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眼影底霜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为眼彩预备完美底妆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g"/>
          <p:cNvPicPr/>
          <p:nvPr/>
        </p:nvPicPr>
        <p:blipFill rotWithShape="1">
          <a:blip r:embed="rId2">
            <a:extLst/>
          </a:blip>
          <a:srcRect l="16690" r="20879"/>
          <a:stretch/>
        </p:blipFill>
        <p:spPr>
          <a:xfrm>
            <a:off x="1981200" y="1200149"/>
            <a:ext cx="1819656" cy="291716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眼线液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1200150"/>
            <a:ext cx="256698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Motives</a:t>
            </a:r>
            <a:r>
              <a:rPr lang="zh-CN" sz="2400" b="1" i="1" baseline="30000" dirty="0" smtClean="0">
                <a:solidFill>
                  <a:srgbClr val="73623C"/>
                </a:solidFill>
                <a:ea typeface="SimSun" pitchFamily="18" charset="0"/>
              </a:rPr>
              <a:t>®</a:t>
            </a: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 Liquid</a:t>
            </a:r>
          </a:p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Eyeliner眼线液 - Noir </a:t>
            </a:r>
          </a:p>
          <a:p>
            <a:pPr marL="0" lvl="0" indent="0">
              <a:buSzTx/>
              <a:buNone/>
              <a:defRPr sz="1800"/>
            </a:pPr>
            <a:endParaRPr lang="en-US" sz="2400" b="1" i="1" dirty="0">
              <a:solidFill>
                <a:srgbClr val="73623C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1" y="2161009"/>
            <a:ext cx="175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SzTx/>
              <a:buNone/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EU20MLE</a:t>
            </a:r>
          </a:p>
          <a:p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€17.75 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2800350"/>
            <a:ext cx="335279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轻松打造亮眼出众的诱人双眸</a:t>
            </a:r>
          </a:p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妆效持久</a:t>
            </a:r>
          </a:p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特殊的刷头设计，易于勾勒完美线条</a:t>
            </a:r>
          </a:p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易于描绘，不致拉扯眼周的肌肤</a:t>
            </a:r>
          </a:p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具防水效果</a:t>
            </a:r>
          </a:p>
        </p:txBody>
      </p:sp>
    </p:spTree>
    <p:extLst>
      <p:ext uri="{BB962C8B-B14F-4D97-AF65-F5344CB8AC3E}">
        <p14:creationId xmlns:p14="http://schemas.microsoft.com/office/powerpoint/2010/main" val="1379771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眼线液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3320" y="1200150"/>
            <a:ext cx="333606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Motives</a:t>
            </a:r>
            <a:r>
              <a:rPr lang="zh-CN" sz="2400" b="1" i="1" baseline="30000" dirty="0" smtClean="0">
                <a:solidFill>
                  <a:srgbClr val="73623C"/>
                </a:solidFill>
                <a:ea typeface="SimSun" pitchFamily="18" charset="0"/>
              </a:rPr>
              <a:t>®</a:t>
            </a: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 Glitter</a:t>
            </a:r>
          </a:p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Eyeliner晶钻眼线液 – Starry Eyes </a:t>
            </a:r>
          </a:p>
          <a:p>
            <a:pPr marL="0" lvl="0" indent="0">
              <a:buSzTx/>
              <a:buNone/>
              <a:defRPr sz="1800"/>
            </a:pPr>
            <a:endParaRPr lang="en-US" sz="2400" b="1" i="1" dirty="0">
              <a:solidFill>
                <a:srgbClr val="73623C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321" y="2161009"/>
            <a:ext cx="175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SzTx/>
              <a:buNone/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EU100MGE</a:t>
            </a:r>
          </a:p>
          <a:p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€15.00 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3321" y="3046631"/>
            <a:ext cx="3352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闪光是冬季和圣诞节的大热元素</a:t>
            </a:r>
          </a:p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为双眼添加珠光亮泽妆效</a:t>
            </a:r>
          </a:p>
          <a:p>
            <a:pPr marL="222250" lvl="0" indent="-222250">
              <a:buSzPct val="100000"/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可打造清新动人或大胆妩媚的妆容</a:t>
            </a:r>
          </a:p>
        </p:txBody>
      </p:sp>
      <p:pic>
        <p:nvPicPr>
          <p:cNvPr id="11" name="image21.jpg"/>
          <p:cNvPicPr/>
          <p:nvPr/>
        </p:nvPicPr>
        <p:blipFill rotWithShape="1">
          <a:blip r:embed="rId2">
            <a:extLst/>
          </a:blip>
          <a:srcRect l="21720" r="21817"/>
          <a:stretch/>
        </p:blipFill>
        <p:spPr>
          <a:xfrm>
            <a:off x="2286000" y="1352550"/>
            <a:ext cx="1341120" cy="23773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243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4.jpg"/>
          <p:cNvPicPr/>
          <p:nvPr/>
        </p:nvPicPr>
        <p:blipFill rotWithShape="1">
          <a:blip r:embed="rId2">
            <a:extLst/>
          </a:blip>
          <a:srcRect l="-85" t="22" r="-1" b="15210"/>
          <a:stretch/>
        </p:blipFill>
        <p:spPr>
          <a:xfrm>
            <a:off x="228600" y="1124712"/>
            <a:ext cx="3584448" cy="303580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眼线胶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056" y="1265289"/>
            <a:ext cx="4075155" cy="1458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Motives</a:t>
            </a:r>
            <a:r>
              <a:rPr lang="zh-CN" sz="2400" b="1" i="1" baseline="30000" dirty="0" smtClean="0">
                <a:solidFill>
                  <a:srgbClr val="73623C"/>
                </a:solidFill>
                <a:ea typeface="SimSun" pitchFamily="18" charset="0"/>
              </a:rPr>
              <a:t>®</a:t>
            </a: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 Mineral </a:t>
            </a:r>
          </a:p>
          <a:p>
            <a:pPr>
              <a:lnSpc>
                <a:spcPct val="90000"/>
              </a:lnSpc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Gel Eyeliner矿物质眼线胶 </a:t>
            </a:r>
            <a:r>
              <a:rPr lang="en-US" altLang="zh-CN" sz="2400" b="1" i="1" dirty="0" smtClean="0">
                <a:solidFill>
                  <a:srgbClr val="73623C"/>
                </a:solidFill>
                <a:ea typeface="SimSun" pitchFamily="18" charset="0"/>
              </a:rPr>
              <a:t>–</a:t>
            </a:r>
            <a:endParaRPr lang="en-US" altLang="zh-CN" sz="2400" b="1" i="1" dirty="0">
              <a:solidFill>
                <a:srgbClr val="73623C"/>
              </a:solidFill>
              <a:ea typeface="SimSun" pitchFamily="18" charset="0"/>
            </a:endParaRPr>
          </a:p>
          <a:p>
            <a:pPr>
              <a:lnSpc>
                <a:spcPct val="90000"/>
              </a:lnSpc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Little Black Dress</a:t>
            </a:r>
          </a:p>
          <a:p>
            <a:pPr marL="0" lvl="0" indent="0">
              <a:buSzTx/>
              <a:buNone/>
              <a:defRPr sz="1800"/>
            </a:pPr>
            <a:endParaRPr lang="en-US" sz="2400" b="1" i="1" dirty="0">
              <a:solidFill>
                <a:srgbClr val="73623C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057" y="2505730"/>
            <a:ext cx="397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SzTx/>
              <a:buNone/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EU002GELZ</a:t>
            </a:r>
          </a:p>
          <a:p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€17.75 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057" y="3326309"/>
            <a:ext cx="4139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用眼线刷轻刷描绘，提供柔润滑顺的上妆效果 </a:t>
            </a:r>
          </a:p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天然矿物色素有助平衡并维持健康的肌肤，妆效持久 </a:t>
            </a:r>
          </a:p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提供多种颜色选择，色泽饱满，呈现淡淡的珠光效果；不含滑石粉、苯甲酸酯及香精</a:t>
            </a:r>
          </a:p>
        </p:txBody>
      </p:sp>
      <p:pic>
        <p:nvPicPr>
          <p:cNvPr id="10" name="image23.jpeg"/>
          <p:cNvPicPr/>
          <p:nvPr/>
        </p:nvPicPr>
        <p:blipFill rotWithShape="1">
          <a:blip r:embed="rId3">
            <a:extLst/>
          </a:blip>
          <a:srcRect l="33870" r="36943"/>
          <a:stretch/>
        </p:blipFill>
        <p:spPr>
          <a:xfrm>
            <a:off x="3660648" y="1047750"/>
            <a:ext cx="868680" cy="29587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6626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0" y="205977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步骤7：睫毛膏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138160" cy="3255472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800" b="0" i="1" dirty="0" smtClean="0">
                <a:solidFill>
                  <a:srgbClr val="000000"/>
                </a:solidFill>
                <a:ea typeface="SimSun" pitchFamily="18" charset="0"/>
              </a:rPr>
              <a:t>睫毛膏的目的（维基百科）</a:t>
            </a:r>
          </a:p>
          <a:p>
            <a:pPr lvl="1"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睫毛膏是用于睫毛的眼妆产品，可使睫毛浓密、纤长、卷翘、根根分明，并可加深睫毛的颜色。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选择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2867527" cy="2867527"/>
          </a:xfrm>
          <a:prstGeom prst="rect">
            <a:avLst/>
          </a:prstGeom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by Loren Ridinger 彩妆系列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8409" y="1235154"/>
            <a:ext cx="293928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Motives</a:t>
            </a:r>
            <a:r>
              <a:rPr lang="zh-CN" sz="2400" b="1" i="1" baseline="30000" dirty="0" smtClean="0">
                <a:solidFill>
                  <a:srgbClr val="73623C"/>
                </a:solidFill>
                <a:ea typeface="SimSun" pitchFamily="18" charset="0"/>
              </a:rPr>
              <a:t>®</a:t>
            </a: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 Lustrafy </a:t>
            </a:r>
          </a:p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Mascara魔眼爱恋睫毛膏</a:t>
            </a:r>
          </a:p>
          <a:p>
            <a:pPr marL="0" lvl="0" indent="0">
              <a:buSzTx/>
              <a:buNone/>
              <a:defRPr sz="1800"/>
            </a:pPr>
            <a:endParaRPr lang="en-US" sz="2400" b="1" i="1" dirty="0">
              <a:solidFill>
                <a:srgbClr val="73623C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410" y="2154817"/>
            <a:ext cx="3971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SzTx/>
              <a:buNone/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</a:t>
            </a:r>
          </a:p>
          <a:p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€20.50 EUR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08409" y="2835354"/>
            <a:ext cx="48449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采精致浓密配方搭配大刷头设计， 能轻松打造浓密动人、令人惊艳的睫毛 </a:t>
            </a:r>
          </a:p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不需要睫毛夹，即可刷出卷翘的睫毛</a:t>
            </a:r>
          </a:p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温和、低过敏配方 </a:t>
            </a:r>
          </a:p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添加维生素B5，可滋养睫毛 </a:t>
            </a:r>
          </a:p>
          <a:p>
            <a:pPr marL="200025" lvl="0" indent="-200025">
              <a:buFont typeface="Arial"/>
              <a:buChar char="•"/>
              <a:defRPr sz="1800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绝无晕染或脱落，睫毛极致华美，犹如登上秀场 </a:t>
            </a:r>
          </a:p>
        </p:txBody>
      </p:sp>
    </p:spTree>
    <p:extLst>
      <p:ext uri="{BB962C8B-B14F-4D97-AF65-F5344CB8AC3E}">
        <p14:creationId xmlns:p14="http://schemas.microsoft.com/office/powerpoint/2010/main" val="2149406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00150"/>
            <a:ext cx="2867527" cy="2867527"/>
          </a:xfrm>
          <a:prstGeom prst="rect">
            <a:avLst/>
          </a:prstGeom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by Loren Ridinger 彩妆系列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4720" y="1276350"/>
            <a:ext cx="37064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Motives</a:t>
            </a:r>
            <a:r>
              <a:rPr lang="zh-CN" sz="2400" b="1" i="1" baseline="30000" dirty="0" smtClean="0">
                <a:solidFill>
                  <a:srgbClr val="73623C"/>
                </a:solidFill>
                <a:ea typeface="SimSun" pitchFamily="18" charset="0"/>
              </a:rPr>
              <a:t>®</a:t>
            </a: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 Lustrafy</a:t>
            </a:r>
          </a:p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High-Definition Mascara</a:t>
            </a:r>
            <a:endParaRPr lang="en-US" altLang="zh-CN" sz="2400" b="1" i="1" dirty="0" smtClean="0">
              <a:solidFill>
                <a:srgbClr val="73623C"/>
              </a:solidFill>
              <a:ea typeface="SimSun" pitchFamily="18" charset="0"/>
            </a:endParaRPr>
          </a:p>
          <a:p>
            <a:pPr>
              <a:defRPr sz="1800"/>
            </a:pPr>
            <a:r>
              <a:rPr lang="zh-CN" sz="2400" b="1" i="1" dirty="0" smtClean="0">
                <a:solidFill>
                  <a:srgbClr val="73623C"/>
                </a:solidFill>
                <a:ea typeface="SimSun" pitchFamily="18" charset="0"/>
              </a:rPr>
              <a:t>魔眼爱恋浓俏睫毛膏</a:t>
            </a:r>
          </a:p>
          <a:p>
            <a:pPr marL="0" lvl="0" indent="0">
              <a:buSzTx/>
              <a:buNone/>
              <a:defRPr sz="1800"/>
            </a:pPr>
            <a:endParaRPr lang="en-US" sz="2400" b="1" i="1" dirty="0">
              <a:solidFill>
                <a:srgbClr val="73623C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4721" y="2647950"/>
            <a:ext cx="175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SzTx/>
              <a:buNone/>
              <a:defRPr sz="1800"/>
            </a:pPr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多色可选</a:t>
            </a:r>
          </a:p>
          <a:p>
            <a:r>
              <a:rPr lang="zh-CN" sz="1400" b="0" i="0" dirty="0" smtClean="0">
                <a:solidFill>
                  <a:srgbClr val="000000"/>
                </a:solidFill>
                <a:ea typeface="SimSun" pitchFamily="18" charset="0"/>
              </a:rPr>
              <a:t>€20.50 EUR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4721" y="3343186"/>
            <a:ext cx="45262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不结块、不掉屑、不黏腻 </a:t>
            </a:r>
          </a:p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妆效持久 </a:t>
            </a:r>
          </a:p>
          <a:p>
            <a:pPr marL="171450" indent="-171450">
              <a:buFont typeface="Arial"/>
              <a:buChar char="•"/>
            </a:pPr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专利刷头，为睫毛提供绝佳的定型效果 </a:t>
            </a:r>
          </a:p>
        </p:txBody>
      </p:sp>
    </p:spTree>
    <p:extLst>
      <p:ext uri="{BB962C8B-B14F-4D97-AF65-F5344CB8AC3E}">
        <p14:creationId xmlns:p14="http://schemas.microsoft.com/office/powerpoint/2010/main" val="2895855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1" i="0" dirty="0" smtClean="0">
                <a:solidFill>
                  <a:srgbClr val="86754D"/>
                </a:solidFill>
                <a:ea typeface="SimSun" pitchFamily="18" charset="0"/>
              </a:rPr>
              <a:t>尽情玩色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自然眼妆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00600" y="819150"/>
            <a:ext cx="2154415" cy="2154415"/>
          </a:xfrm>
          <a:prstGeom prst="rect">
            <a:avLst/>
          </a:prstGeom>
        </p:spPr>
      </p:pic>
      <p:pic>
        <p:nvPicPr>
          <p:cNvPr id="16" name="image24.jpg" descr="http://images.shop.com/sku/002gel2/300/little-black-dress.jpg?country=USA"/>
          <p:cNvPicPr/>
          <p:nvPr/>
        </p:nvPicPr>
        <p:blipFill rotWithShape="1">
          <a:blip r:embed="rId3">
            <a:extLst/>
          </a:blip>
          <a:srcRect t="17955" r="164" b="18119"/>
          <a:stretch/>
        </p:blipFill>
        <p:spPr>
          <a:xfrm>
            <a:off x="429768" y="791718"/>
            <a:ext cx="2542032" cy="1627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31.jpg" descr="http://images.shop.com/sku/1lmt/300/includes-8-eye-shadows.jpg?country=USA"/>
          <p:cNvPicPr/>
          <p:nvPr/>
        </p:nvPicPr>
        <p:blipFill rotWithShape="1">
          <a:blip r:embed="rId4">
            <a:extLst/>
          </a:blip>
          <a:srcRect t="25521" b="9520"/>
          <a:stretch/>
        </p:blipFill>
        <p:spPr>
          <a:xfrm>
            <a:off x="2389632" y="2571750"/>
            <a:ext cx="2857501" cy="185623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眼妆必备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1000" y="2005123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Little Black Dress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907" y="1200150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Mineral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Gel Eyeliner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矿物质眼线胶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2000" y="2005123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多色可选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8907" y="1437130"/>
            <a:ext cx="2055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Mascara睫毛膏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7748" y="3237720"/>
            <a:ext cx="176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Mavens</a:t>
            </a:r>
            <a:r>
              <a:rPr lang="en-US" altLang="zh-CN" sz="1400" b="1" i="1" dirty="0" smtClean="0">
                <a:solidFill>
                  <a:srgbClr val="86754D"/>
                </a:solidFill>
                <a:ea typeface="SimSun" pitchFamily="18" charset="0"/>
              </a:rPr>
              <a:t> 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Element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达人精选八色眼彩</a:t>
            </a:r>
          </a:p>
        </p:txBody>
      </p:sp>
    </p:spTree>
    <p:extLst>
      <p:ext uri="{BB962C8B-B14F-4D97-AF65-F5344CB8AC3E}">
        <p14:creationId xmlns:p14="http://schemas.microsoft.com/office/powerpoint/2010/main" val="3758072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按图逐步练习</a:t>
            </a:r>
          </a:p>
          <a:p>
            <a:endParaRPr lang="en-US" sz="1800" dirty="0"/>
          </a:p>
        </p:txBody>
      </p:sp>
      <p:sp>
        <p:nvSpPr>
          <p:cNvPr id="9" name="Shape 183"/>
          <p:cNvSpPr txBox="1">
            <a:spLocks/>
          </p:cNvSpPr>
          <p:nvPr/>
        </p:nvSpPr>
        <p:spPr>
          <a:xfrm>
            <a:off x="4766259" y="361950"/>
            <a:ext cx="4453941" cy="295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5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首先刷上“Ivory”色打亮眉骨部位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5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用“Native”色均匀刷于外侧眼眶，将眼影刷上的余粉刷在眼褶一半的部位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5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再用“Aubergine”色刷于外侧眼眶以增加颜色深度，打造深邃感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5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用“Little Black Dress”眼线胶描绘戏剧性的羽翼眼线</a:t>
            </a:r>
          </a:p>
        </p:txBody>
      </p:sp>
      <p:pic>
        <p:nvPicPr>
          <p:cNvPr id="10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7819" y="421928"/>
            <a:ext cx="2792363" cy="28249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0" y="438150"/>
            <a:ext cx="1676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26517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zh-CN" sz="1000" b="1" i="0" dirty="0" smtClean="0">
                <a:solidFill>
                  <a:srgbClr val="73623C"/>
                </a:solidFill>
                <a:ea typeface="SimSun" pitchFamily="18" charset="0"/>
              </a:rPr>
              <a:t>由彩妆达人@elymarino</a:t>
            </a:r>
          </a:p>
          <a:p>
            <a:pPr lvl="0" algn="r" defTabSz="26517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zh-CN" sz="1000" b="1" i="0" dirty="0" smtClean="0">
                <a:solidFill>
                  <a:srgbClr val="73623C"/>
                </a:solidFill>
                <a:ea typeface="SimSun" pitchFamily="18" charset="0"/>
              </a:rPr>
              <a:t>使用Motives</a:t>
            </a:r>
            <a:r>
              <a:rPr lang="zh-CN" sz="1000" b="1" i="0" baseline="30000" dirty="0" smtClean="0">
                <a:solidFill>
                  <a:srgbClr val="73623C"/>
                </a:solidFill>
                <a:ea typeface="SimSun" pitchFamily="18" charset="0"/>
              </a:rPr>
              <a:t>®</a:t>
            </a:r>
            <a:r>
              <a:rPr lang="zh-CN" sz="1000" b="1" i="0" dirty="0" smtClean="0">
                <a:solidFill>
                  <a:srgbClr val="73623C"/>
                </a:solidFill>
                <a:ea typeface="SimSun" pitchFamily="18" charset="0"/>
              </a:rPr>
              <a:t>彩妆品所</a:t>
            </a:r>
            <a:endParaRPr lang="en-US" altLang="zh-CN" sz="1000" b="1" i="0" dirty="0" smtClean="0">
              <a:solidFill>
                <a:srgbClr val="73623C"/>
              </a:solidFill>
              <a:ea typeface="SimSun" pitchFamily="18" charset="0"/>
            </a:endParaRPr>
          </a:p>
          <a:p>
            <a:pPr algn="r" defTabSz="26517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zh-TW" sz="1000" b="1" dirty="0">
                <a:solidFill>
                  <a:srgbClr val="73623C"/>
                </a:solidFill>
                <a:ea typeface="SimSun" pitchFamily="18" charset="0"/>
              </a:rPr>
              <a:t>打造的迷人自然眼</a:t>
            </a:r>
            <a:r>
              <a:rPr lang="zh-CN" altLang="zh-TW" sz="1000" b="1" dirty="0" smtClean="0">
                <a:solidFill>
                  <a:srgbClr val="73623C"/>
                </a:solidFill>
                <a:ea typeface="SimSun" pitchFamily="18" charset="0"/>
              </a:rPr>
              <a:t>妆</a:t>
            </a:r>
            <a:endParaRPr lang="zh-CN" altLang="zh-TW" sz="1000" b="1" dirty="0">
              <a:solidFill>
                <a:srgbClr val="73623C"/>
              </a:solidFill>
              <a:ea typeface="SimSu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7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0" y="205977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步骤1：眼影底霜打底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58189" y="1066797"/>
            <a:ext cx="8595360" cy="39433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defRPr sz="1800"/>
            </a:pPr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眼影底霜的功能</a:t>
            </a:r>
          </a:p>
          <a:p>
            <a:pPr lvl="1">
              <a:lnSpc>
                <a:spcPct val="80000"/>
              </a:lnSpc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眼影底霜或眼妆底膏的功能类似于脸部饰底乳，专为眼部肌肤使用。眼影底霜有助于均匀眼睑及眼周肤色，遮盖微细血管，减少出油，为眼妆做好底妆准备。眼影底霜能帮助眼彩上妆更为平滑顺手，避免眼影积粉，使眼妆均匀持久。在上眼影前，先使用眼影底霜在眼睑及眼部下方打底，能使眼影色泽更显色，减少眼影脱妆和积粉现象。眼影底霜不仅用于眼影的打底，也可用于眼线的妆前预备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1" i="0" dirty="0" smtClean="0">
                <a:solidFill>
                  <a:srgbClr val="86754D"/>
                </a:solidFill>
                <a:ea typeface="SimSun" pitchFamily="18" charset="0"/>
              </a:rPr>
              <a:t>尽情玩色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烟熏眼妆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1550"/>
            <a:ext cx="1471495" cy="1471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7750"/>
            <a:ext cx="1335382" cy="1335382"/>
          </a:xfrm>
          <a:prstGeom prst="rect">
            <a:avLst/>
          </a:prstGeom>
        </p:spPr>
      </p:pic>
      <p:pic>
        <p:nvPicPr>
          <p:cNvPr id="31" name="image33.jpg" descr="http://images.shop.com/sku/002gel2/200/motives-mineral-gel-eyeliner-little-black-dress.jpg?country=USA"/>
          <p:cNvPicPr/>
          <p:nvPr/>
        </p:nvPicPr>
        <p:blipFill rotWithShape="1">
          <a:blip r:embed="rId4">
            <a:extLst/>
          </a:blip>
          <a:srcRect t="14261" b="14433"/>
          <a:stretch/>
        </p:blipFill>
        <p:spPr>
          <a:xfrm>
            <a:off x="995170" y="2647950"/>
            <a:ext cx="2121708" cy="1477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31.jpg" descr="http://images.shop.com/sku/1lmt/300/includes-8-eye-shadows.jpg?country=USA"/>
          <p:cNvPicPr/>
          <p:nvPr/>
        </p:nvPicPr>
        <p:blipFill rotWithShape="1">
          <a:blip r:embed="rId5">
            <a:extLst/>
          </a:blip>
          <a:srcRect t="22814" b="9111"/>
          <a:stretch/>
        </p:blipFill>
        <p:spPr>
          <a:xfrm>
            <a:off x="4728970" y="2763239"/>
            <a:ext cx="2001467" cy="136245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 26"/>
          <p:cNvSpPr/>
          <p:nvPr/>
        </p:nvSpPr>
        <p:spPr>
          <a:xfrm>
            <a:off x="7272227" y="2198605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多色可选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49134" y="1630612"/>
            <a:ext cx="2055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Mascara睫毛膏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3289" y="1640664"/>
            <a:ext cx="2055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Gem Sparkles璀璨眼影粉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76382" y="2186522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Zirconia</a:t>
            </a:r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眼妆必备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8627" y="2174674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Onyx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5534" y="1606681"/>
            <a:ext cx="2055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Khol Eyeliner眼线笔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34967" y="3117715"/>
            <a:ext cx="1641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 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Mavens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Elements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达人精选八色眼彩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68291" y="3790950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Little Black 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5198" y="2952750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Mineral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Gel Eyeliner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矿物质眼线胶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827" y="1133381"/>
            <a:ext cx="1468920" cy="1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6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5.jpg" descr="Black Smokey Ey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38150"/>
            <a:ext cx="2962276" cy="28860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按图逐步练习</a:t>
            </a:r>
          </a:p>
          <a:p>
            <a:endParaRPr lang="en-US" sz="1800" dirty="0"/>
          </a:p>
        </p:txBody>
      </p:sp>
      <p:sp>
        <p:nvSpPr>
          <p:cNvPr id="9" name="Shape 183"/>
          <p:cNvSpPr txBox="1">
            <a:spLocks/>
          </p:cNvSpPr>
          <p:nvPr/>
        </p:nvSpPr>
        <p:spPr>
          <a:xfrm>
            <a:off x="4191000" y="326758"/>
            <a:ext cx="4529160" cy="430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4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 lvl="0" defTabSz="370331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涂抹眼影底霜打底。用蓬松的眼褶刷沾取“Native”色的眼影，渐层刷于眼褶与眉骨间的部位。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4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用细部修饰刷沾取“Aubergine”色的眼影，刷于眼窝部位及下眼线，调和均匀。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4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用平头刷沾取“Raven”色的眼影轻刷眼皮及稍微超过眼褶处。以按压的方式上色，能使眼彩持久不易脱妆。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4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用第2步骤的细部修饰刷柔和“Raven” 色的边缘，加添少许“Aubergine”色使之柔和均匀。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400" b="1" i="1" dirty="0" smtClean="0">
                <a:solidFill>
                  <a:srgbClr val="73623C"/>
                </a:solidFill>
                <a:ea typeface="SimSun" pitchFamily="18" charset="0"/>
              </a:rPr>
              <a:t>步骤5：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以“Onyx”眼线笔描绘内眼线，并均匀晕染下眼线。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400" b="1" i="1" dirty="0" smtClean="0">
                <a:solidFill>
                  <a:srgbClr val="73623C"/>
                </a:solidFill>
                <a:ea typeface="SimSun" pitchFamily="18" charset="0"/>
              </a:rPr>
              <a:t>步骤6：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000" b="0" i="0" dirty="0" smtClean="0">
                <a:solidFill>
                  <a:srgbClr val="888888"/>
                </a:solidFill>
                <a:ea typeface="SimSun" pitchFamily="18" charset="0"/>
              </a:rPr>
              <a:t>上“Little Black Dress”眼线胶、睫毛膏及假睫毛（随意）。再用“Zirconia”色的璀璨眼影粉点在泪沟处打亮内眼角。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1000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1600" b="1" i="1" dirty="0" smtClean="0">
              <a:solidFill>
                <a:srgbClr val="736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27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1" i="0" dirty="0" smtClean="0">
                <a:solidFill>
                  <a:srgbClr val="86754D"/>
                </a:solidFill>
                <a:ea typeface="SimSun" pitchFamily="18" charset="0"/>
              </a:rPr>
              <a:t>尽情玩色！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特殊场合/亮彩眼妆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31.jpg" descr="http://images.shop.com/sku/1lmt/300/includes-8-eye-shadows.jpg?country=USA"/>
          <p:cNvPicPr/>
          <p:nvPr/>
        </p:nvPicPr>
        <p:blipFill rotWithShape="1">
          <a:blip r:embed="rId2">
            <a:extLst/>
          </a:blip>
          <a:srcRect t="22814" b="9111"/>
          <a:stretch/>
        </p:blipFill>
        <p:spPr>
          <a:xfrm>
            <a:off x="2437086" y="2647950"/>
            <a:ext cx="2350716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33.jpg" descr="http://images.shop.com/sku/002gel2/200/motives-mineral-gel-eyeliner-little-black-dress.jpg?country=USA"/>
          <p:cNvPicPr/>
          <p:nvPr/>
        </p:nvPicPr>
        <p:blipFill rotWithShape="1">
          <a:blip r:embed="rId3">
            <a:extLst/>
          </a:blip>
          <a:srcRect t="14261" b="14433"/>
          <a:stretch/>
        </p:blipFill>
        <p:spPr>
          <a:xfrm>
            <a:off x="4165274" y="1050062"/>
            <a:ext cx="2333879" cy="162552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眼妆必备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274" y="2218996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Citrine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1181" y="1428750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Gem Sparkles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璀璨眼影粉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58256" y="2252979"/>
            <a:ext cx="203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Little Black Dress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5163" y="1428750"/>
            <a:ext cx="205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Mineral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 </a:t>
            </a: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Gel Eyeliner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矿物质眼线胶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4202" y="3237720"/>
            <a:ext cx="176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Mavens Element</a:t>
            </a:r>
            <a:endParaRPr lang="en-US" altLang="zh-CN" sz="1400" b="1" i="1" dirty="0" smtClean="0">
              <a:solidFill>
                <a:srgbClr val="86754D"/>
              </a:solidFill>
              <a:ea typeface="SimSun" pitchFamily="18" charset="0"/>
            </a:endParaRPr>
          </a:p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达人精选八色眼彩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47750"/>
            <a:ext cx="1615812" cy="16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2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438150"/>
            <a:ext cx="3055742" cy="27605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3212062"/>
            <a:ext cx="7772401" cy="935897"/>
          </a:xfrm>
        </p:spPr>
        <p:txBody>
          <a:bodyPr>
            <a:normAutofit/>
          </a:bodyPr>
          <a:lstStyle/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按图逐步练习</a:t>
            </a:r>
          </a:p>
          <a:p>
            <a:endParaRPr lang="en-US" sz="1800" dirty="0"/>
          </a:p>
        </p:txBody>
      </p:sp>
      <p:sp>
        <p:nvSpPr>
          <p:cNvPr id="9" name="Shape 183"/>
          <p:cNvSpPr txBox="1">
            <a:spLocks/>
          </p:cNvSpPr>
          <p:nvPr/>
        </p:nvSpPr>
        <p:spPr>
          <a:xfrm>
            <a:off x="4038600" y="590550"/>
            <a:ext cx="4453941" cy="295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100" b="0" i="0" dirty="0" smtClean="0">
                <a:solidFill>
                  <a:srgbClr val="888888"/>
                </a:solidFill>
                <a:ea typeface="SimSun" pitchFamily="18" charset="0"/>
              </a:rPr>
              <a:t>涂抹眼影底霜打底，用眼褶刷沾取“Native”色的眼影，渐层刷于眼褶与眉骨间的部位。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100" b="0" i="0" dirty="0" smtClean="0">
                <a:solidFill>
                  <a:srgbClr val="888888"/>
                </a:solidFill>
                <a:ea typeface="SimSun" pitchFamily="18" charset="0"/>
              </a:rPr>
              <a:t>用细部修饰刷沾取“Aubergine”色的眼影，刷于眼窝部位及下眼线。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100" b="0" i="0" dirty="0" smtClean="0">
                <a:solidFill>
                  <a:srgbClr val="888888"/>
                </a:solidFill>
                <a:ea typeface="SimSun" pitchFamily="18" charset="0"/>
              </a:rPr>
              <a:t>用合成毛的刷子沾取“Citrine”轻按在眼褶边缘及眼角外侧。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6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100" b="0" i="0" dirty="0" smtClean="0">
                <a:solidFill>
                  <a:srgbClr val="888888"/>
                </a:solidFill>
                <a:ea typeface="SimSun" pitchFamily="18" charset="0"/>
              </a:rPr>
              <a:t>上”Little Black Dress”眼线胶、睫毛膏及假睫毛（随意）。再用“Shell”色的眼影点在泪沟处打亮内眼角，并用“Serene”色的眼影涂在上眼皮中间。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1600" b="1" i="1" dirty="0" smtClean="0">
              <a:solidFill>
                <a:srgbClr val="73623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3333750"/>
            <a:ext cx="167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26517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lang="zh-CN" sz="1000" b="1" i="0" dirty="0" smtClean="0">
                <a:solidFill>
                  <a:srgbClr val="73623C"/>
                </a:solidFill>
                <a:ea typeface="SimSun" pitchFamily="18" charset="0"/>
              </a:rPr>
              <a:t>唇膏颜色：Naughty</a:t>
            </a:r>
          </a:p>
        </p:txBody>
      </p:sp>
    </p:spTree>
    <p:extLst>
      <p:ext uri="{BB962C8B-B14F-4D97-AF65-F5344CB8AC3E}">
        <p14:creationId xmlns:p14="http://schemas.microsoft.com/office/powerpoint/2010/main" val="1126127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善用众人的时间与才华，是建立自己品牌形象、成为美妆达人及创业家必不可缺的重要因素！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以下例子可供您参考。不但有助您学习使用产品的新技巧，也能透过专业及有效率的方式推广我们的品牌产品！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_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04850"/>
            <a:ext cx="6732842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326"/>
            <a:ext cx="7772401" cy="1838326"/>
          </a:xfrm>
        </p:spPr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7976"/>
            <a:ext cx="7772401" cy="3305176"/>
          </a:xfrm>
        </p:spPr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美妆技巧！</a:t>
            </a:r>
          </a:p>
        </p:txBody>
      </p:sp>
      <p:sp>
        <p:nvSpPr>
          <p:cNvPr id="9" name="Shape 183"/>
          <p:cNvSpPr txBox="1">
            <a:spLocks/>
          </p:cNvSpPr>
          <p:nvPr/>
        </p:nvSpPr>
        <p:spPr>
          <a:xfrm>
            <a:off x="4281317" y="971550"/>
            <a:ext cx="4453941" cy="244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85000" lnSpcReduction="20000"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在眼皮上涂抹Motives® Eye Base眼影底霜打底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141923"/>
                </a:solidFill>
                <a:ea typeface="SimSun" pitchFamily="18" charset="0"/>
              </a:rPr>
              <a:t>在眼褶上方刷上‘Cappuccino’色的眼影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141923"/>
                </a:solidFill>
                <a:ea typeface="SimSun" pitchFamily="18" charset="0"/>
              </a:rPr>
              <a:t>在眼褶处刷上‘GUN METAL’色的眼影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141923"/>
                </a:solidFill>
                <a:ea typeface="SimSun" pitchFamily="18" charset="0"/>
              </a:rPr>
              <a:t>在上眼皮刷上‘DREAMY’色的眼影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步骤5：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用‘Little Black Dress’眼线胶描绘内眼线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步骤6：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在下眼线涂上‘Midnight’色的眼影</a:t>
            </a:r>
          </a:p>
        </p:txBody>
      </p:sp>
    </p:spTree>
    <p:extLst>
      <p:ext uri="{BB962C8B-B14F-4D97-AF65-F5344CB8AC3E}">
        <p14:creationId xmlns:p14="http://schemas.microsoft.com/office/powerpoint/2010/main" val="42215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_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04850"/>
            <a:ext cx="6732842" cy="56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7976"/>
            <a:ext cx="7772401" cy="3305176"/>
          </a:xfrm>
        </p:spPr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美妆技巧！</a:t>
            </a:r>
          </a:p>
        </p:txBody>
      </p:sp>
      <p:sp>
        <p:nvSpPr>
          <p:cNvPr id="9" name="Shape 183"/>
          <p:cNvSpPr txBox="1">
            <a:spLocks/>
          </p:cNvSpPr>
          <p:nvPr/>
        </p:nvSpPr>
        <p:spPr>
          <a:xfrm>
            <a:off x="4290355" y="967324"/>
            <a:ext cx="4453941" cy="244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85000" lnSpcReduction="20000"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先用‘Birch’色的眼影刷于眉骨部位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141923"/>
                </a:solidFill>
                <a:ea typeface="SimSun" pitchFamily="18" charset="0"/>
              </a:rPr>
              <a:t>用‘Native’色的眼影刷在眼褶处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141923"/>
                </a:solidFill>
                <a:ea typeface="SimSun" pitchFamily="18" charset="0"/>
              </a:rPr>
              <a:t>轻拍‘Birch’色的眼影在眼皮上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141923"/>
                </a:solidFill>
                <a:ea typeface="SimSun" pitchFamily="18" charset="0"/>
              </a:rPr>
              <a:t>用眼线胶‘Little Black Dress’描绘眼线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步骤5：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用‘Raven’色的眼影描绘下眼线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步骤6：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000000"/>
                </a:solidFill>
                <a:ea typeface="SimSun" pitchFamily="18" charset="0"/>
              </a:rPr>
              <a:t>用‘Shell’色的眼影打亮眼角内侧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326"/>
            <a:ext cx="7772401" cy="1838326"/>
          </a:xfrm>
        </p:spPr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</a:p>
        </p:txBody>
      </p:sp>
    </p:spTree>
    <p:extLst>
      <p:ext uri="{BB962C8B-B14F-4D97-AF65-F5344CB8AC3E}">
        <p14:creationId xmlns:p14="http://schemas.microsoft.com/office/powerpoint/2010/main" val="2666605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for50_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04850"/>
            <a:ext cx="6732842" cy="56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88474"/>
            <a:ext cx="7772401" cy="3305176"/>
          </a:xfrm>
        </p:spPr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美妆技巧！</a:t>
            </a:r>
          </a:p>
        </p:txBody>
      </p:sp>
      <p:sp>
        <p:nvSpPr>
          <p:cNvPr id="11" name="Shape 183"/>
          <p:cNvSpPr txBox="1">
            <a:spLocks/>
          </p:cNvSpPr>
          <p:nvPr/>
        </p:nvSpPr>
        <p:spPr>
          <a:xfrm>
            <a:off x="4232859" y="971550"/>
            <a:ext cx="4453941" cy="258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92500" lnSpcReduction="20000"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 lvl="0" defTabSz="148589">
              <a:spcBef>
                <a:spcPts val="100"/>
              </a:spcBef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用Motives</a:t>
            </a:r>
            <a:r>
              <a:rPr lang="zh-CN" sz="12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 Mavens Element 达人精选八色眼彩中的‘Birch’刷在眉骨部位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0" defTabSz="148589">
              <a:spcBef>
                <a:spcPts val="100"/>
              </a:spcBef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再用眼影盘中的‘Aubergine’色轻刷在眼褶上方！用三色眼影中最深的颜色刷在眼褶处，可增加深邃感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用中间色眼影轻拍在整个眼皮上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 lvl="0" defTabSz="148589">
              <a:spcBef>
                <a:spcPts val="100"/>
              </a:spcBef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用稍湿润的眼影刷沾最浅色眼影，轻拍眼皮的中间部位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步骤5：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用眼线胶‘Little Black Dress’描绘内眼线。并用最深的眼影色均匀晕染！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1200" b="1" i="1" dirty="0" smtClean="0">
              <a:solidFill>
                <a:srgbClr val="7362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33824"/>
            <a:ext cx="8229600" cy="1838326"/>
          </a:xfrm>
        </p:spPr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Mavens Palette达人精选八色眼彩</a:t>
            </a:r>
          </a:p>
        </p:txBody>
      </p:sp>
    </p:spTree>
    <p:extLst>
      <p:ext uri="{BB962C8B-B14F-4D97-AF65-F5344CB8AC3E}">
        <p14:creationId xmlns:p14="http://schemas.microsoft.com/office/powerpoint/2010/main" val="3909800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2" y="-323850"/>
            <a:ext cx="8254448" cy="61908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52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l" defTabSz="457200">
              <a:defRPr sz="2000" b="1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algn="ctr" defTabSz="457200">
              <a:defRPr sz="2800">
                <a:solidFill>
                  <a:srgbClr val="86754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ctr"/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2800" b="0" i="0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 Eye Base眼影底霜</a:t>
            </a:r>
          </a:p>
        </p:txBody>
      </p:sp>
      <p:pic>
        <p:nvPicPr>
          <p:cNvPr id="9" name="image2.jpg" descr="eye bas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1222239"/>
            <a:ext cx="2493819" cy="2493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28187"/>
            <a:ext cx="2295352" cy="11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5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_2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04850"/>
            <a:ext cx="6732842" cy="5657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742950"/>
            <a:ext cx="7772401" cy="3305176"/>
          </a:xfrm>
        </p:spPr>
        <p:txBody>
          <a:bodyPr/>
          <a:lstStyle/>
          <a:p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美妆技巧！</a:t>
            </a:r>
          </a:p>
        </p:txBody>
      </p:sp>
      <p:sp>
        <p:nvSpPr>
          <p:cNvPr id="8" name="Shape 183"/>
          <p:cNvSpPr txBox="1">
            <a:spLocks/>
          </p:cNvSpPr>
          <p:nvPr/>
        </p:nvSpPr>
        <p:spPr>
          <a:xfrm>
            <a:off x="4232859" y="698975"/>
            <a:ext cx="4453941" cy="2787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92500" lnSpcReduction="10000"/>
          </a:bodyPr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步骤1：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用Motives® Mavens Element达人精选八色眼彩中的“Native” 色的眼影轻刷眼褶的上方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步骤2：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用三色矿妍眼影的中间色眼影刷在眼褶处并均匀晕染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步骤3：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用三色矿妍眼影的最深色眼影刷在眼褶至内眼角，增加深邃立体感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步骤4：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用三色矿妍眼影的最浅色眼影刷在眼皮上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zh-CN" sz="1700" b="1" i="1" dirty="0" smtClean="0">
                <a:solidFill>
                  <a:srgbClr val="73623C"/>
                </a:solidFill>
                <a:ea typeface="SimSun" pitchFamily="18" charset="0"/>
              </a:rPr>
              <a:t>步骤5：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sz="1200" b="0" i="0" dirty="0" smtClean="0">
                <a:solidFill>
                  <a:srgbClr val="888888"/>
                </a:solidFill>
                <a:ea typeface="SimSun" pitchFamily="18" charset="0"/>
              </a:rPr>
              <a:t>用最深的眼影色均匀晕染下眼线，再以Paint Pot霓彩矿物眼影粉的“Allure”色打亮内眼角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88300"/>
            <a:ext cx="8077200" cy="1838326"/>
          </a:xfrm>
        </p:spPr>
        <p:txBody>
          <a:bodyPr/>
          <a:lstStyle/>
          <a:p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Mavens Palette达人精选八色眼彩</a:t>
            </a:r>
          </a:p>
        </p:txBody>
      </p:sp>
    </p:spTree>
    <p:extLst>
      <p:ext uri="{BB962C8B-B14F-4D97-AF65-F5344CB8AC3E}">
        <p14:creationId xmlns:p14="http://schemas.microsoft.com/office/powerpoint/2010/main" val="1313234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社群媒体行销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722312" y="894158"/>
            <a:ext cx="7772401" cy="2411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sz="2000" b="0" i="0" dirty="0" smtClean="0">
                <a:solidFill>
                  <a:srgbClr val="888888"/>
                </a:solidFill>
                <a:ea typeface="SimSun" pitchFamily="18" charset="0"/>
              </a:rPr>
              <a:t>美妆技巧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19150"/>
            <a:ext cx="3505200" cy="3505200"/>
          </a:xfrm>
          <a:prstGeom prst="rect">
            <a:avLst/>
          </a:prstGeom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87400" y="133350"/>
            <a:ext cx="7772400" cy="605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Romantic Escape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17875"/>
            <a:ext cx="426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使用Motives</a:t>
            </a:r>
            <a:r>
              <a:rPr lang="zh-CN" sz="1000" b="0" i="0" baseline="30000" dirty="0" smtClean="0">
                <a:solidFill>
                  <a:srgbClr val="000000"/>
                </a:solidFill>
                <a:ea typeface="SimSun" pitchFamily="18" charset="0"/>
              </a:rPr>
              <a:t>®</a:t>
            </a: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 Eye Shadow Base眼影底霜涂满上下眼皮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在眼褶上方均匀刷上Motives Pressed Eye Shadow粉妍眼彩的‘Cappuccino’色眼影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 用Motives Pressed Eye Shadow粉妍眼彩的‘Onyx’色眼影强调眼窝部位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用Motives Pressed Eye Shadow粉妍眼彩的‘Crème Fresh’色眼影打亮眼角内侧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接着在上眼皮刷上Motives Pressed Eye Shadow粉妍眼彩的‘Pink Diamond’色眼影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用‘Little Black Dress’色的Motives Gel Eyeliner眼线胶描绘上眼线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用‘Coffee’色的Motives Khol Eyeliner眼线笔描绘下眼线，并用‘Cappuccino’色的Motives Pressed Eye Shadow粉妍眼彩混合均匀</a:t>
            </a:r>
          </a:p>
          <a:p>
            <a:pPr marL="228600" indent="-228600"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  <a:p>
            <a:pPr marL="228600" indent="-228600"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加添Motives False Lashes自然浓密假睫毛，再刷上‘Black Out’色的Motives Lustrafy Mascara睫毛膏</a:t>
            </a:r>
          </a:p>
          <a:p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3142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19150"/>
            <a:ext cx="3501936" cy="3501936"/>
          </a:xfrm>
          <a:prstGeom prst="rect">
            <a:avLst/>
          </a:prstGeom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87400" y="133350"/>
            <a:ext cx="7772400" cy="13168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Sweet Summertime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819150"/>
            <a:ext cx="4267200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使用Motives</a:t>
            </a:r>
            <a:r>
              <a:rPr lang="zh-CN" sz="1000" b="0" i="0" baseline="30000" dirty="0" smtClean="0">
                <a:solidFill>
                  <a:srgbClr val="000000"/>
                </a:solidFill>
                <a:ea typeface="SimSun" pitchFamily="18" charset="0"/>
              </a:rPr>
              <a:t>®</a:t>
            </a: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 Eye Shadow Base眼影底霜涂满眼皮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运用一条小贴纸贴在眼皮上，帮助画出利落线条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在上眼皮中间涂上‘Fantasy’色的Motives Pressed Eye Shadow粉妍眼彩，并将其延伸至外眼褶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将‘Antique Gold’色的Motives Pressed Eye Shadow粉妍眼彩涂于上眼皮中间，并延伸至眼角内侧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以‘Cappuccino’色的Motives Pressed Eye Shadow粉妍眼彩涂在眼窝上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用‘Pacific Sea’色的Motives Pressed Eye Shadow粉妍眼彩勾勒下眼线，接着以Motives Mineral Gel Eyeliner矿物质眼线胶从眼皮内侧画至外侧，描绘出如猫眼般的线条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最后以Motives 10 Years Younger Makeup Setting Spray美妍定妆雾让妆效持续一整天</a:t>
            </a:r>
          </a:p>
          <a:p>
            <a:pPr marL="228600" indent="-228600">
              <a:buFont typeface="+mj-lt"/>
              <a:buAutoNum type="arabicPeriod"/>
            </a:pPr>
            <a:endParaRPr lang="en-US" sz="1025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0512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19150"/>
            <a:ext cx="3501936" cy="3501936"/>
          </a:xfrm>
          <a:prstGeom prst="rect">
            <a:avLst/>
          </a:prstGeom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87400" y="133350"/>
            <a:ext cx="7772400" cy="605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Soft Gold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19150"/>
            <a:ext cx="42672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将Motives</a:t>
            </a:r>
            <a:r>
              <a:rPr lang="zh-CN" sz="1000" b="0" i="0" baseline="30000" dirty="0" smtClean="0">
                <a:solidFill>
                  <a:srgbClr val="000000"/>
                </a:solidFill>
                <a:ea typeface="SimSun" pitchFamily="18" charset="0"/>
              </a:rPr>
              <a:t>® </a:t>
            </a: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Eye Base眼影底霜涂满整片眼皮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用‘Cappuccino’色的Motives Pressed Eye Shadow粉妍眼彩涂在眼褶处并均匀晕染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在整个眼皮上涂满‘Gold Dust’色的Motives Luxe Cream Eye Shadow霜妍眼彩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再以‘Antique Gold’色的Motives Pressed Eye Shadow粉妍眼彩涂满整个眼皮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用‘Onyx’色的Motives Khol Eyeliner眼线笔晕染下眼线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再刷上‘Black Out’色的Motives Lustrafy Mascara魔眼爱恋睫毛膏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8992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22414"/>
            <a:ext cx="3501936" cy="3501936"/>
          </a:xfrm>
          <a:prstGeom prst="rect">
            <a:avLst/>
          </a:prstGeom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87400" y="133350"/>
            <a:ext cx="7772400" cy="13168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Smokey Brown Cat Eye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819150"/>
            <a:ext cx="42672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眼褶上方轻轻均匀涂上‘Cappuccino’色的Motives</a:t>
            </a:r>
            <a:r>
              <a:rPr lang="zh-CN" sz="1000" b="0" i="0" baseline="30000" dirty="0" smtClean="0">
                <a:solidFill>
                  <a:srgbClr val="000000"/>
                </a:solidFill>
                <a:ea typeface="SimSun" pitchFamily="18" charset="0"/>
              </a:rPr>
              <a:t>®</a:t>
            </a: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 Pressed Eye Shadow粉妍眼彩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眼褶处使用‘Onyx’色的Motives Pressed Eye Shadow粉妍眼彩，并均匀推开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用按压的方式将‘Bedroom Eyes’色的Motives Pressed Eye Shadow粉妍眼彩涂满整片眼皮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用‘Little Black Dress’色的Motives Mineral Gel Eyeliner矿物质眼线胶勾画眼线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用‘Onyx’色的Motives Pressed Eye Shadow粉妍眼彩从中间到外侧勾勒下眼线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在眼头处使用‘Bling’色的Motives Pressed Eye Shadow粉妍眼彩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5017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19150"/>
            <a:ext cx="3505200" cy="3505200"/>
          </a:xfrm>
          <a:prstGeom prst="rect">
            <a:avLst/>
          </a:prstGeom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87400" y="133350"/>
            <a:ext cx="7772400" cy="605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Dramatic Purple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19150"/>
            <a:ext cx="4267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将Motives</a:t>
            </a:r>
            <a:r>
              <a:rPr lang="zh-CN" sz="1000" b="0" i="0" baseline="30000" dirty="0" smtClean="0">
                <a:solidFill>
                  <a:srgbClr val="000000"/>
                </a:solidFill>
                <a:ea typeface="SimSun" pitchFamily="18" charset="0"/>
              </a:rPr>
              <a:t>® </a:t>
            </a: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Eye Base眼影底霜涂满整片眼皮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用‘Cappuccino’色的Motives Pressed Eye Shadow粉妍眼彩作为过渡色，并涂于眼褶上方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眼皮内侧刷上‘Aphrodite’色的Motives Pressed Eye Shadow粉妍眼彩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将‘Fantasy’色的Motives Pressed Eye Shadow粉妍眼彩用按压的方式涂到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眼皮中间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用‘Onyx’色的Motives Pressed Eye Shadow粉妍眼彩在外侧勾画成V字型，推开并晕染至眼褶 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用‘Little Black Dress’色的Motives Mineral Gel Eyeliner矿物质眼线胶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勾勒出上扬的眼线，再勾画内眼綫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沿着下眼线涂上‘Fantasy’色的Motives Pressed Eye Shadow粉妍眼彩，并晕染均匀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701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19150"/>
            <a:ext cx="3505200" cy="3505200"/>
          </a:xfrm>
          <a:prstGeom prst="rect">
            <a:avLst/>
          </a:prstGeom>
          <a:solidFill>
            <a:srgbClr val="73623C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419" b="9022"/>
          <a:stretch/>
        </p:blipFill>
        <p:spPr>
          <a:xfrm>
            <a:off x="533400" y="1200150"/>
            <a:ext cx="3489055" cy="2775857"/>
          </a:xfrm>
          <a:prstGeom prst="rect">
            <a:avLst/>
          </a:prstGeom>
          <a:ln>
            <a:noFill/>
          </a:ln>
        </p:spPr>
      </p:pic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87400" y="133350"/>
            <a:ext cx="7772400" cy="13168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Morganite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819150"/>
            <a:ext cx="4267200" cy="251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用Motives</a:t>
            </a:r>
            <a:r>
              <a:rPr lang="zh-CN" sz="1000" b="0" i="0" baseline="30000" dirty="0" smtClean="0">
                <a:solidFill>
                  <a:srgbClr val="000000"/>
                </a:solidFill>
                <a:ea typeface="SimSun" pitchFamily="18" charset="0"/>
              </a:rPr>
              <a:t>®</a:t>
            </a: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 Mavens Demure Palette达人精选十色眼影-豆蔻打亮、渐层刷覆以及加强勾画下眼线外侧的V字型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将‘Morganite’色的Motives Gem Sparkles璀璨眼影粉涂满整个眼皮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用‘Little Black Dress’色的Motives Mineral Gel Eyeliner矿物质眼线胶在上眼线描绘出如猫眼般的线条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涂上‘Cotton Candy’色的Motives Lip Candies甜心唇蜜*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贴上您喜爱的假睫毛增添乐趣！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 smtClean="0">
              <a:latin typeface="Century Gothic"/>
              <a:cs typeface="Century Gothic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sz="1000" b="0" i="0" dirty="0" smtClean="0">
                <a:solidFill>
                  <a:srgbClr val="000000"/>
                </a:solidFill>
                <a:ea typeface="SimSun" pitchFamily="18" charset="0"/>
              </a:rPr>
              <a:t>最后以Motives 10 Years Younger Makeup Setting Spray美妍定妆雾让妆效持续一整天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672" y="3745173"/>
            <a:ext cx="456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800" b="0" i="0" dirty="0" smtClean="0">
                <a:solidFill>
                  <a:srgbClr val="000000"/>
                </a:solidFill>
                <a:ea typeface="SimSun" pitchFamily="18" charset="0"/>
              </a:rPr>
              <a:t>*许多美安产品可在global.shop.com网站购得。请注意各产品或有限制事项。在global.shop.com上销售的产品符合美国的法律规定，美安公司并未声称其产品完全符合欧盟的法律规定。如欲了解更多详情，请见Global.shop.com网站上的条款与守则。</a:t>
            </a:r>
          </a:p>
        </p:txBody>
      </p:sp>
    </p:spTree>
    <p:extLst>
      <p:ext uri="{BB962C8B-B14F-4D97-AF65-F5344CB8AC3E}">
        <p14:creationId xmlns:p14="http://schemas.microsoft.com/office/powerpoint/2010/main" val="826496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0" y="205977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好处及说明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228600" y="1133001"/>
            <a:ext cx="4343399" cy="3943351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好处</a:t>
            </a:r>
          </a:p>
          <a:p>
            <a:pPr marL="668110" lvl="1" indent="-220435">
              <a:defRPr sz="1800"/>
            </a:pP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使眼皮肌肤平滑细致，并有润色效果</a:t>
            </a:r>
          </a:p>
          <a:p>
            <a:pPr marL="668110" lvl="1" indent="-220435">
              <a:defRPr sz="1800"/>
            </a:pP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避免眼影积线或晕染</a:t>
            </a:r>
          </a:p>
          <a:p>
            <a:pPr marL="668110" lvl="1" indent="-220435">
              <a:defRPr sz="1800"/>
            </a:pP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使眼彩色泽真实持久</a:t>
            </a:r>
          </a:p>
        </p:txBody>
      </p:sp>
      <p:sp>
        <p:nvSpPr>
          <p:cNvPr id="5" name="Shape 65"/>
          <p:cNvSpPr txBox="1">
            <a:spLocks/>
          </p:cNvSpPr>
          <p:nvPr/>
        </p:nvSpPr>
        <p:spPr>
          <a:xfrm>
            <a:off x="4679733" y="1123950"/>
            <a:ext cx="4159467" cy="394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 defTabSz="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94460" indent="-480060" defTabSz="457200">
              <a:spcBef>
                <a:spcPts val="600"/>
              </a:spcBef>
              <a:buSzPct val="100000"/>
              <a:buFont typeface="Arial"/>
              <a:buAutoNum type="alphaUcPeriod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905000" indent="-533400" defTabSz="457200">
              <a:spcBef>
                <a:spcPts val="600"/>
              </a:spcBef>
              <a:buSzPct val="100000"/>
              <a:buFont typeface="Arial"/>
              <a:buAutoNum type="arabicPeriod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62200" indent="-533400" defTabSz="457200">
              <a:spcBef>
                <a:spcPts val="600"/>
              </a:spcBef>
              <a:buSzPct val="100000"/>
              <a:buFont typeface="Arial"/>
              <a:buAutoNum type="alphaLcParenR"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603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175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747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31920" indent="-274320" defTabSz="4572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说明</a:t>
            </a:r>
          </a:p>
          <a:p>
            <a:pPr marL="668110" lvl="1" indent="-220435">
              <a:defRPr sz="1800"/>
            </a:pP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轻盈的霜状配方有助抚平眼部肌肤并使肤色均匀，为眼妆营打造完美基底，方便上妆。配方能使眼妆更持久，避免眼影晕染或积线，使眼妆色泽均匀、清新，让您亮丽动人一整天。</a:t>
            </a:r>
          </a:p>
          <a:p>
            <a:pPr marL="668110" lvl="1" indent="-220435">
              <a:defRPr sz="1800"/>
            </a:pP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980256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常见问题：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53" y="3257550"/>
            <a:ext cx="3376321" cy="788245"/>
          </a:xfrm>
        </p:spPr>
        <p:txBody>
          <a:bodyPr>
            <a:normAutofit/>
          </a:bodyPr>
          <a:lstStyle/>
          <a:p>
            <a:pPr algn="l"/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Motives</a:t>
            </a:r>
            <a:r>
              <a:rPr lang="zh-CN" sz="18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 Eye Base眼影底霜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9" y="-121246"/>
            <a:ext cx="8688501" cy="48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84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97" y="1985806"/>
            <a:ext cx="7772401" cy="2162154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700" dirty="0"/>
          </a:p>
          <a:p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使用眼影刷均匀刷上Motives</a:t>
            </a:r>
            <a:r>
              <a:rPr lang="zh-CN" sz="1800" b="0" i="0" baseline="30000" dirty="0" smtClean="0">
                <a:solidFill>
                  <a:srgbClr val="888888"/>
                </a:solidFill>
                <a:ea typeface="SimSun" pitchFamily="18" charset="0"/>
              </a:rPr>
              <a:t>®</a:t>
            </a:r>
            <a:r>
              <a:rPr lang="zh-CN" sz="1800" b="0" i="0" dirty="0" smtClean="0">
                <a:solidFill>
                  <a:srgbClr val="888888"/>
                </a:solidFill>
                <a:ea typeface="SimSun" pitchFamily="18" charset="0"/>
              </a:rPr>
              <a:t> Eye Base眼影底霜打底，再以蜜粉定妆。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97" y="3801611"/>
            <a:ext cx="7772401" cy="1838324"/>
          </a:xfrm>
        </p:spPr>
        <p:txBody>
          <a:bodyPr>
            <a:normAutofit/>
          </a:bodyPr>
          <a:lstStyle/>
          <a:p>
            <a:r>
              <a:rPr lang="zh-CN" sz="2600" b="0" i="0" dirty="0" smtClean="0">
                <a:solidFill>
                  <a:srgbClr val="86754D"/>
                </a:solidFill>
                <a:ea typeface="SimSun" pitchFamily="18" charset="0"/>
              </a:rPr>
              <a:t>实用单品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9132" y="2190750"/>
            <a:ext cx="203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EU46MBR</a:t>
            </a:r>
          </a:p>
          <a:p>
            <a:r>
              <a:rPr lang="zh-CN" sz="1100" b="0" i="0" dirty="0" smtClean="0">
                <a:solidFill>
                  <a:srgbClr val="000000"/>
                </a:solidFill>
                <a:ea typeface="SimSun" pitchFamily="18" charset="0"/>
              </a:rPr>
              <a:t>€79.25 EUR</a:t>
            </a:r>
          </a:p>
          <a:p>
            <a:pPr algn="l"/>
            <a:endParaRPr lang="en-US" sz="12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39" y="666750"/>
            <a:ext cx="4352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Motives</a:t>
            </a:r>
            <a:r>
              <a:rPr lang="zh-CN" sz="1400" b="1" i="1" baseline="30000" dirty="0" smtClean="0">
                <a:solidFill>
                  <a:srgbClr val="86754D"/>
                </a:solidFill>
                <a:ea typeface="SimSun" pitchFamily="18" charset="0"/>
              </a:rPr>
              <a:t>®</a:t>
            </a:r>
            <a:r>
              <a:rPr lang="zh-CN" sz="1400" b="1" i="1" dirty="0" smtClean="0">
                <a:solidFill>
                  <a:srgbClr val="86754D"/>
                </a:solidFill>
                <a:ea typeface="SimSun" pitchFamily="18" charset="0"/>
              </a:rPr>
              <a:t> 8-Piece Deluxe Brush Set极致焕彩刷具八件组 — 包括：Powder Brush蜜粉刷、Flat-Top Foundation Brush平头粉底刷、Contour Brush斜角刷、Eye Shadow Brush眼影刷、Crease Brush眼褶刷、Angled Liner Brush斜角眼线刷、Lip Brush唇刷及Spoolie眉睫两用刷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0" y="406258"/>
            <a:ext cx="2584010" cy="25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0" y="205977"/>
            <a:ext cx="9144000" cy="9941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2800" b="0" i="0" dirty="0" smtClean="0">
                <a:solidFill>
                  <a:srgbClr val="86754D"/>
                </a:solidFill>
                <a:ea typeface="SimSun" pitchFamily="18" charset="0"/>
              </a:rPr>
              <a:t>步骤2：渐层刷覆眼影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353961" cy="3943350"/>
          </a:xfrm>
          <a:prstGeom prst="rect">
            <a:avLst/>
          </a:prstGeom>
        </p:spPr>
        <p:txBody>
          <a:bodyPr/>
          <a:lstStyle/>
          <a:p>
            <a:pPr>
              <a:buSzTx/>
              <a:defRPr sz="1800"/>
            </a:pPr>
            <a:r>
              <a:rPr lang="zh-CN" sz="2400" b="0" i="1" dirty="0" smtClean="0">
                <a:solidFill>
                  <a:srgbClr val="000000"/>
                </a:solidFill>
                <a:ea typeface="SimSun" pitchFamily="18" charset="0"/>
              </a:rPr>
              <a:t>渐层刷覆眼影的目的</a:t>
            </a:r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 </a:t>
            </a:r>
          </a:p>
          <a:p>
            <a:pPr lvl="1">
              <a:buSzTx/>
              <a:defRPr sz="1800"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眼影上妆原则：从上眼皮或眼褶处渐层刷覆至眉骨，渐次均匀刷覆。眼影颜色的选择以您的肤色和想要的妆容来决定。原则上选择比您的自然肤色要深一点的暖色系眼彩，沿着眉骨均匀刷覆。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sz="4000" b="0" i="0" dirty="0" smtClean="0">
                <a:solidFill>
                  <a:srgbClr val="86754D"/>
                </a:solidFill>
                <a:ea typeface="SimSun" pitchFamily="18" charset="0"/>
              </a:rPr>
              <a:t>图例</a:t>
            </a:r>
          </a:p>
        </p:txBody>
      </p:sp>
      <p:pic>
        <p:nvPicPr>
          <p:cNvPr id="78" name="image6.jpg" descr="ellari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913" y="590550"/>
            <a:ext cx="2413687" cy="2484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7.jpg" descr="imag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9342" y="605366"/>
            <a:ext cx="2437787" cy="2439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8.jpg" descr="rock-candy-pictori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2200" y="619075"/>
            <a:ext cx="2402302" cy="24023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val 8"/>
          <p:cNvSpPr/>
          <p:nvPr/>
        </p:nvSpPr>
        <p:spPr>
          <a:xfrm>
            <a:off x="2209800" y="117008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185588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1932080"/>
            <a:ext cx="152400" cy="152400"/>
          </a:xfrm>
          <a:prstGeom prst="ellipse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998880"/>
            <a:ext cx="8382000" cy="4572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17217</TotalTime>
  <Words>5906</Words>
  <Application>Microsoft Office PowerPoint</Application>
  <PresentationFormat>On-screen Show (16:9)</PresentationFormat>
  <Paragraphs>330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SimSun</vt:lpstr>
      <vt:lpstr>Arial</vt:lpstr>
      <vt:lpstr>Calibri</vt:lpstr>
      <vt:lpstr>Century Gothic</vt:lpstr>
      <vt:lpstr>Century Gothic</vt:lpstr>
      <vt:lpstr>Helvetica</vt:lpstr>
      <vt:lpstr>Helvetica Neue</vt:lpstr>
      <vt:lpstr>Default</vt:lpstr>
      <vt:lpstr>“眼部彩妆”讲座</vt:lpstr>
      <vt:lpstr>眼影底霜</vt:lpstr>
      <vt:lpstr>步骤1：眼影底霜打底</vt:lpstr>
      <vt:lpstr>PowerPoint Presentation</vt:lpstr>
      <vt:lpstr>好处及说明</vt:lpstr>
      <vt:lpstr>常见问题：</vt:lpstr>
      <vt:lpstr>实用单品</vt:lpstr>
      <vt:lpstr>步骤2：渐层刷覆眼影</vt:lpstr>
      <vt:lpstr>图例</vt:lpstr>
      <vt:lpstr>步骤3：上眼皮的眼影妆法</vt:lpstr>
      <vt:lpstr>图例</vt:lpstr>
      <vt:lpstr>步骤4：眼褶的眼影妆法（随意选择）</vt:lpstr>
      <vt:lpstr>图例</vt:lpstr>
      <vt:lpstr>步骤5：眉骨及内眼角的眼影妆法</vt:lpstr>
      <vt:lpstr>图例</vt:lpstr>
      <vt:lpstr>重点整理 </vt:lpstr>
      <vt:lpstr>步骤6：眼线的画法</vt:lpstr>
      <vt:lpstr>选择</vt:lpstr>
      <vt:lpstr>眼线笔</vt:lpstr>
      <vt:lpstr>眼线液</vt:lpstr>
      <vt:lpstr>眼线液</vt:lpstr>
      <vt:lpstr>眼线胶</vt:lpstr>
      <vt:lpstr>步骤7：睫毛膏</vt:lpstr>
      <vt:lpstr>选择</vt:lpstr>
      <vt:lpstr>Motives® by Loren Ridinger 彩妆系列</vt:lpstr>
      <vt:lpstr>Motives® by Loren Ridinger 彩妆系列</vt:lpstr>
      <vt:lpstr>尽情玩色 </vt:lpstr>
      <vt:lpstr>眼妆必备</vt:lpstr>
      <vt:lpstr>实用单品</vt:lpstr>
      <vt:lpstr>尽情玩色 </vt:lpstr>
      <vt:lpstr>眼妆必备</vt:lpstr>
      <vt:lpstr>实用单品</vt:lpstr>
      <vt:lpstr>尽情玩色！ </vt:lpstr>
      <vt:lpstr>眼妆必备</vt:lpstr>
      <vt:lpstr>实用单品</vt:lpstr>
      <vt:lpstr>社群媒体行销</vt:lpstr>
      <vt:lpstr>社群媒体行销</vt:lpstr>
      <vt:lpstr>社群媒体行销</vt:lpstr>
      <vt:lpstr>Mavens Palette达人精选八色眼彩</vt:lpstr>
      <vt:lpstr>Mavens Palette达人精选八色眼彩</vt:lpstr>
      <vt:lpstr>社群媒体行销 </vt:lpstr>
      <vt:lpstr>Romantic Escape</vt:lpstr>
      <vt:lpstr>Sweet Summertime</vt:lpstr>
      <vt:lpstr>Soft Gold</vt:lpstr>
      <vt:lpstr>Smokey Brown Cat Eye</vt:lpstr>
      <vt:lpstr>Dramatic Purple</vt:lpstr>
      <vt:lpstr>Morganite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Eyes Workshop</dc:title>
  <dc:creator>Shareeda Best</dc:creator>
  <cp:lastModifiedBy>Ashley Herndon</cp:lastModifiedBy>
  <cp:revision>171</cp:revision>
  <cp:lastPrinted>2015-07-14T15:56:41Z</cp:lastPrinted>
  <dcterms:modified xsi:type="dcterms:W3CDTF">2017-05-11T12:58:27Z</dcterms:modified>
</cp:coreProperties>
</file>